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0" r:id="rId1"/>
  </p:sldMasterIdLst>
  <p:sldIdLst>
    <p:sldId id="257" r:id="rId2"/>
    <p:sldId id="258" r:id="rId3"/>
    <p:sldId id="293" r:id="rId4"/>
    <p:sldId id="278" r:id="rId5"/>
    <p:sldId id="295" r:id="rId6"/>
    <p:sldId id="283" r:id="rId7"/>
    <p:sldId id="284" r:id="rId8"/>
    <p:sldId id="291" r:id="rId9"/>
    <p:sldId id="292" r:id="rId10"/>
    <p:sldId id="294" r:id="rId11"/>
    <p:sldId id="285" r:id="rId12"/>
    <p:sldId id="296" r:id="rId13"/>
    <p:sldId id="286" r:id="rId14"/>
    <p:sldId id="287" r:id="rId15"/>
    <p:sldId id="289" r:id="rId16"/>
  </p:sldIdLst>
  <p:sldSz cx="12192000" cy="6858000"/>
  <p:notesSz cx="6858000" cy="9144000"/>
  <p:defaultTextStyle>
    <a:defPPr>
      <a:defRPr lang="es-N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364" autoAdjust="0"/>
  </p:normalViewPr>
  <p:slideViewPr>
    <p:cSldViewPr snapToGrid="0">
      <p:cViewPr varScale="1">
        <p:scale>
          <a:sx n="83" d="100"/>
          <a:sy n="83" d="100"/>
        </p:scale>
        <p:origin x="68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jpeg>
</file>

<file path=ppt/media/image13.jpe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316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</p:spTree>
    <p:extLst>
      <p:ext uri="{BB962C8B-B14F-4D97-AF65-F5344CB8AC3E}">
        <p14:creationId xmlns:p14="http://schemas.microsoft.com/office/powerpoint/2010/main" val="4027821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</p:spTree>
    <p:extLst>
      <p:ext uri="{BB962C8B-B14F-4D97-AF65-F5344CB8AC3E}">
        <p14:creationId xmlns:p14="http://schemas.microsoft.com/office/powerpoint/2010/main" val="414465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</p:spTree>
    <p:extLst>
      <p:ext uri="{BB962C8B-B14F-4D97-AF65-F5344CB8AC3E}">
        <p14:creationId xmlns:p14="http://schemas.microsoft.com/office/powerpoint/2010/main" val="1386323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289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</p:spTree>
    <p:extLst>
      <p:ext uri="{BB962C8B-B14F-4D97-AF65-F5344CB8AC3E}">
        <p14:creationId xmlns:p14="http://schemas.microsoft.com/office/powerpoint/2010/main" val="3526779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</p:spTree>
    <p:extLst>
      <p:ext uri="{BB962C8B-B14F-4D97-AF65-F5344CB8AC3E}">
        <p14:creationId xmlns:p14="http://schemas.microsoft.com/office/powerpoint/2010/main" val="3187911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</p:spTree>
    <p:extLst>
      <p:ext uri="{BB962C8B-B14F-4D97-AF65-F5344CB8AC3E}">
        <p14:creationId xmlns:p14="http://schemas.microsoft.com/office/powerpoint/2010/main" val="4071446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NI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</p:spTree>
    <p:extLst>
      <p:ext uri="{BB962C8B-B14F-4D97-AF65-F5344CB8AC3E}">
        <p14:creationId xmlns:p14="http://schemas.microsoft.com/office/powerpoint/2010/main" val="4117791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NI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</p:spTree>
    <p:extLst>
      <p:ext uri="{BB962C8B-B14F-4D97-AF65-F5344CB8AC3E}">
        <p14:creationId xmlns:p14="http://schemas.microsoft.com/office/powerpoint/2010/main" val="176115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</p:spTree>
    <p:extLst>
      <p:ext uri="{BB962C8B-B14F-4D97-AF65-F5344CB8AC3E}">
        <p14:creationId xmlns:p14="http://schemas.microsoft.com/office/powerpoint/2010/main" val="165541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5A72C6E-D7B4-4339-908B-B25E03C22E9D}" type="datetimeFigureOut">
              <a:rPr lang="es-NI" smtClean="0"/>
              <a:t>12/10/2024</a:t>
            </a:fld>
            <a:endParaRPr lang="es-N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N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1041D2D-82BF-4EAB-AF39-834201C22736}" type="slidenum">
              <a:rPr lang="es-NI" smtClean="0"/>
              <a:t>‹Nº›</a:t>
            </a:fld>
            <a:endParaRPr lang="es-NI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88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1" r:id="rId1"/>
    <p:sldLayoutId id="2147484062" r:id="rId2"/>
    <p:sldLayoutId id="2147484063" r:id="rId3"/>
    <p:sldLayoutId id="2147484064" r:id="rId4"/>
    <p:sldLayoutId id="2147484065" r:id="rId5"/>
    <p:sldLayoutId id="2147484066" r:id="rId6"/>
    <p:sldLayoutId id="2147484067" r:id="rId7"/>
    <p:sldLayoutId id="2147484068" r:id="rId8"/>
    <p:sldLayoutId id="2147484069" r:id="rId9"/>
    <p:sldLayoutId id="2147484070" r:id="rId10"/>
    <p:sldLayoutId id="21474840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openxmlformats.org/officeDocument/2006/relationships/image" Target="../media/image5.png"/><Relationship Id="rId10" Type="http://schemas.microsoft.com/office/2007/relationships/hdphoto" Target="../media/hdphoto3.wdp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910" y="745156"/>
            <a:ext cx="1526055" cy="1703696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sp>
        <p:nvSpPr>
          <p:cNvPr id="2" name="Rectángulo 1"/>
          <p:cNvSpPr/>
          <p:nvPr/>
        </p:nvSpPr>
        <p:spPr>
          <a:xfrm>
            <a:off x="1404937" y="250481"/>
            <a:ext cx="9711695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b="1" dirty="0">
                <a:latin typeface="Bookman Old Style" panose="02050604050505020204" pitchFamily="18" charset="0"/>
              </a:rPr>
              <a:t>UNIVERSIDAD NACIONAL AUTÓNOMA DE NICARAGUA</a:t>
            </a:r>
          </a:p>
          <a:p>
            <a:pPr algn="ctr"/>
            <a:r>
              <a:rPr lang="es-NI" sz="1700" b="1" dirty="0">
                <a:latin typeface="Bookman Old Style" panose="02050604050505020204" pitchFamily="18" charset="0"/>
              </a:rPr>
              <a:t>UNAN-León</a:t>
            </a:r>
          </a:p>
          <a:p>
            <a:pPr algn="ctr"/>
            <a:endParaRPr lang="es-NI" sz="1700" b="1" dirty="0">
              <a:latin typeface="Bookman Old Style" panose="02050604050505020204" pitchFamily="18" charset="0"/>
            </a:endParaRPr>
          </a:p>
          <a:p>
            <a:pPr algn="ctr"/>
            <a:endParaRPr lang="es-NI" sz="1700" b="1" dirty="0">
              <a:latin typeface="Bookman Old Style" panose="02050604050505020204" pitchFamily="18" charset="0"/>
            </a:endParaRPr>
          </a:p>
          <a:p>
            <a:pPr algn="ctr"/>
            <a:endParaRPr lang="es-NI" sz="1700" b="1" dirty="0">
              <a:latin typeface="Bookman Old Style" panose="02050604050505020204" pitchFamily="18" charset="0"/>
            </a:endParaRPr>
          </a:p>
          <a:p>
            <a:pPr algn="ctr"/>
            <a:endParaRPr lang="es-NI" sz="1700" b="1" dirty="0">
              <a:latin typeface="Bookman Old Style" panose="02050604050505020204" pitchFamily="18" charset="0"/>
            </a:endParaRPr>
          </a:p>
          <a:p>
            <a:pPr algn="ctr"/>
            <a:endParaRPr lang="es-NI" sz="1600" b="1" dirty="0">
              <a:latin typeface="Bookman Old Style" panose="02050604050505020204" pitchFamily="18" charset="0"/>
            </a:endParaRPr>
          </a:p>
          <a:p>
            <a:pPr algn="ctr"/>
            <a:endParaRPr lang="es-NI" sz="1700" b="1" dirty="0">
              <a:latin typeface="Bookman Old Style" panose="02050604050505020204" pitchFamily="18" charset="0"/>
            </a:endParaRPr>
          </a:p>
          <a:p>
            <a:pPr algn="ctr"/>
            <a:r>
              <a:rPr lang="es-NI" sz="1700" b="1" dirty="0">
                <a:latin typeface="Bookman Old Style" panose="02050604050505020204" pitchFamily="18" charset="0"/>
              </a:rPr>
              <a:t>ÁREA DE CONOCIMIENTO CIENCIAS Y TECNOLOGÍA</a:t>
            </a:r>
          </a:p>
          <a:p>
            <a:pPr algn="ctr"/>
            <a:endParaRPr lang="es-NI" sz="1700" b="1" dirty="0">
              <a:latin typeface="Bookman Old Style" panose="02050604050505020204" pitchFamily="18" charset="0"/>
            </a:endParaRPr>
          </a:p>
          <a:p>
            <a:pPr algn="ctr"/>
            <a:r>
              <a:rPr lang="es-NI" sz="1700" b="1" dirty="0">
                <a:latin typeface="Bookman Old Style" panose="02050604050505020204" pitchFamily="18" charset="0"/>
              </a:rPr>
              <a:t>ÁREA ESPECÍFICA DE INGENIERÍA EN SISTEMAS DE INFORMACIÓN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837246" y="3437084"/>
            <a:ext cx="10279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NI" sz="1600" b="1" dirty="0">
                <a:latin typeface="Bookman Old Style" panose="02050604050505020204" pitchFamily="18" charset="0"/>
              </a:rPr>
              <a:t>Estudio de Caso: Desarrollar de una aplicación web o Móvil sobre un Sistema de control de inventario y facturación para librería</a:t>
            </a:r>
            <a:endParaRPr lang="es-NI" sz="1600" dirty="0">
              <a:latin typeface="Bookman Old Style" panose="02050604050505020204" pitchFamily="18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837246" y="4345517"/>
            <a:ext cx="6451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1600" b="1" dirty="0">
                <a:latin typeface="Bookman Old Style" panose="02050604050505020204" pitchFamily="18" charset="0"/>
              </a:rPr>
              <a:t>Autor:   </a:t>
            </a:r>
          </a:p>
          <a:p>
            <a:r>
              <a:rPr lang="es-NI" sz="1600" b="1" dirty="0">
                <a:latin typeface="Bookman Old Style" panose="02050604050505020204" pitchFamily="18" charset="0"/>
              </a:rPr>
              <a:t>	   </a:t>
            </a:r>
            <a:r>
              <a:rPr lang="es-ES" sz="1600" dirty="0">
                <a:latin typeface="Bookman Old Style" panose="02050604050505020204" pitchFamily="18" charset="0"/>
              </a:rPr>
              <a:t>Br.</a:t>
            </a:r>
            <a:endParaRPr lang="es-ES" sz="1600" b="1" dirty="0">
              <a:latin typeface="Bookman Old Style" panose="02050604050505020204" pitchFamily="18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9563003" y="6084948"/>
            <a:ext cx="155363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NI" sz="1500" b="1" dirty="0">
                <a:latin typeface="Bookman Old Style" panose="02050604050505020204" pitchFamily="18" charset="0"/>
              </a:rPr>
              <a:t>Octubre 2024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73B2C24-4E50-423E-8B07-34E4810318A7}"/>
              </a:ext>
            </a:extLst>
          </p:cNvPr>
          <p:cNvSpPr txBox="1"/>
          <p:nvPr/>
        </p:nvSpPr>
        <p:spPr>
          <a:xfrm>
            <a:off x="2196732" y="4637904"/>
            <a:ext cx="6451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1600" b="1" dirty="0">
                <a:latin typeface="Bookman Old Style" panose="02050604050505020204" pitchFamily="18" charset="0"/>
              </a:rPr>
              <a:t>   Courthney Alonso Alfred Len</a:t>
            </a:r>
          </a:p>
          <a:p>
            <a:r>
              <a:rPr lang="es-NI" sz="1600" b="1" dirty="0">
                <a:latin typeface="Bookman Old Style" panose="02050604050505020204" pitchFamily="18" charset="0"/>
              </a:rPr>
              <a:t>	   </a:t>
            </a:r>
            <a:endParaRPr lang="es-ES" sz="1600" b="1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21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352800" y="224231"/>
            <a:ext cx="548056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Diseño Arquitectónico vendedor</a:t>
            </a:r>
          </a:p>
        </p:txBody>
      </p:sp>
      <p:sp>
        <p:nvSpPr>
          <p:cNvPr id="58" name="Rectangle 52">
            <a:extLst>
              <a:ext uri="{FF2B5EF4-FFF2-40B4-BE49-F238E27FC236}">
                <a16:creationId xmlns:a16="http://schemas.microsoft.com/office/drawing/2014/main" id="{8EBD8DF9-3AD0-478A-BE95-776B74F004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172940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NI"/>
          </a:p>
        </p:txBody>
      </p:sp>
      <p:sp>
        <p:nvSpPr>
          <p:cNvPr id="59" name="Rectangle 53">
            <a:extLst>
              <a:ext uri="{FF2B5EF4-FFF2-40B4-BE49-F238E27FC236}">
                <a16:creationId xmlns:a16="http://schemas.microsoft.com/office/drawing/2014/main" id="{1416C357-6779-4154-A24D-FBA964238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218660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NI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     </a:t>
            </a:r>
            <a:endParaRPr kumimoji="0" lang="es-NI" altLang="es-NI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NI" altLang="es-NI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0" name="Rectangle 75">
            <a:extLst>
              <a:ext uri="{FF2B5EF4-FFF2-40B4-BE49-F238E27FC236}">
                <a16:creationId xmlns:a16="http://schemas.microsoft.com/office/drawing/2014/main" id="{80A2B427-24DC-432E-B497-40AF9FA352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218660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NI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742" y="1624512"/>
            <a:ext cx="8072847" cy="396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4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033044" y="472739"/>
            <a:ext cx="605624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Demostración</a:t>
            </a:r>
          </a:p>
        </p:txBody>
      </p:sp>
      <p:sp>
        <p:nvSpPr>
          <p:cNvPr id="2" name="Rectángulo 1"/>
          <p:cNvSpPr/>
          <p:nvPr/>
        </p:nvSpPr>
        <p:spPr>
          <a:xfrm>
            <a:off x="4462599" y="2073499"/>
            <a:ext cx="729581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NI" sz="4000" b="1" dirty="0">
                <a:latin typeface="Bookman Old Style" panose="02050604050505020204" pitchFamily="18" charset="0"/>
              </a:rPr>
              <a:t>Aplicación web para el  control de pagos de las carreras autofinanciadas</a:t>
            </a:r>
            <a:endParaRPr lang="es-NI" sz="4000" b="1" dirty="0"/>
          </a:p>
        </p:txBody>
      </p:sp>
      <p:pic>
        <p:nvPicPr>
          <p:cNvPr id="17" name="Imagen 1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37" y="1755600"/>
            <a:ext cx="3156686" cy="334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27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ídeo Infantil Creativo Multicolor">
            <a:hlinkClick r:id="" action="ppaction://media"/>
            <a:extLst>
              <a:ext uri="{FF2B5EF4-FFF2-40B4-BE49-F238E27FC236}">
                <a16:creationId xmlns:a16="http://schemas.microsoft.com/office/drawing/2014/main" id="{9F7B1F2D-5D96-CD93-7859-8E2C5E38A3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6911" y="643467"/>
            <a:ext cx="8978177" cy="505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30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8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033044" y="491713"/>
            <a:ext cx="605624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Conclusiones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3C960B7-A19D-4B15-85A7-31D758900837}"/>
              </a:ext>
            </a:extLst>
          </p:cNvPr>
          <p:cNvSpPr/>
          <p:nvPr/>
        </p:nvSpPr>
        <p:spPr>
          <a:xfrm>
            <a:off x="662609" y="1519832"/>
            <a:ext cx="10270857" cy="3377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958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s-ES" sz="1600" b="1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 la realización de este trabajo concluimos que:</a:t>
            </a:r>
            <a:endParaRPr lang="es-NI" sz="1600" b="1" dirty="0">
              <a:solidFill>
                <a:srgbClr val="000000"/>
              </a:solidFill>
              <a:latin typeface="Bookman Old Style" panose="0205060405050502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9580" algn="just">
              <a:lnSpc>
                <a:spcPct val="150000"/>
              </a:lnSpc>
              <a:spcAft>
                <a:spcPts val="0"/>
              </a:spcAft>
            </a:pPr>
            <a:r>
              <a:rPr lang="es-ES" sz="16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NI" sz="1600" dirty="0">
              <a:solidFill>
                <a:srgbClr val="000000"/>
              </a:solidFill>
              <a:latin typeface="Bookman Old Style" panose="0205060405050502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1600" i="0" dirty="0">
                <a:solidFill>
                  <a:srgbClr val="000000"/>
                </a:solidFill>
                <a:effectLst/>
                <a:latin typeface="Red Hat Display"/>
              </a:rPr>
              <a:t>El desarrollo de esta aplicación web permite optimizar y mejorar el proceso de facturación y productos, aumentando así la eficiencia y precisión en la gestión de datos. La interfaz intuitiva y las funciones personalizables simplifican el trabajo diario de los usuarios, reducen los errores y aumentan la productividad. Hay planes de integrarse con otras empresas para ampliar la funcionalidad de la aplicación en el futuro.</a:t>
            </a:r>
            <a:r>
              <a:rPr lang="es-NI" sz="16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1600" i="0" dirty="0">
                <a:solidFill>
                  <a:srgbClr val="000000"/>
                </a:solidFill>
                <a:effectLst/>
                <a:latin typeface="Red Hat Display"/>
              </a:rPr>
              <a:t>Este proyecto demuestra la viabilidad de desarrollar una aplicación web completa para la facturación y la gestión de inventarios. Las aplicaciones se diseñan según los requisitos de diseño y proporcionan muchas ventajas competitivas.</a:t>
            </a:r>
            <a:endParaRPr lang="es-NI" sz="1600" dirty="0">
              <a:solidFill>
                <a:srgbClr val="000000"/>
              </a:solidFill>
              <a:latin typeface="Bookman Old Style" panose="0205060405050502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79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033044" y="457538"/>
            <a:ext cx="605624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Recomendaciones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B9CA62B-0C6C-45F9-B2F4-3FD52025F755}"/>
              </a:ext>
            </a:extLst>
          </p:cNvPr>
          <p:cNvSpPr/>
          <p:nvPr/>
        </p:nvSpPr>
        <p:spPr>
          <a:xfrm>
            <a:off x="951884" y="2070136"/>
            <a:ext cx="9662757" cy="2089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958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s-ES" sz="1600" b="1" dirty="0">
                <a:latin typeface="Bookman Old Style" panose="02050604050505020204" pitchFamily="18" charset="0"/>
              </a:rPr>
              <a:t>Al concluir nuestro trabajo recomendamos que:</a:t>
            </a:r>
            <a:r>
              <a:rPr lang="es-ES" sz="1600" dirty="0">
                <a:latin typeface="Bookman Old Style" panose="02050604050505020204" pitchFamily="18" charset="0"/>
              </a:rPr>
              <a:t> </a:t>
            </a:r>
            <a:endParaRPr lang="es-NI" sz="1600" dirty="0">
              <a:latin typeface="Bookman Old Style" panose="02050604050505020204" pitchFamily="18" charset="0"/>
            </a:endParaRPr>
          </a:p>
          <a:p>
            <a:pPr indent="44958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endParaRPr lang="es-NI" sz="500" dirty="0">
              <a:latin typeface="Bookman Old Style" panose="020506040505050202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1600" i="0" dirty="0">
                <a:solidFill>
                  <a:srgbClr val="000000"/>
                </a:solidFill>
                <a:effectLst/>
                <a:latin typeface="Red Hat Display"/>
              </a:rPr>
              <a:t>Administre los datos adecuadamente para que la aplicación funcione de manera eficiente.</a:t>
            </a:r>
            <a:r>
              <a:rPr lang="es-NI" sz="1600" dirty="0">
                <a:latin typeface="Bookman Old Style" panose="02050604050505020204" pitchFamily="18" charset="0"/>
              </a:rPr>
              <a:t>  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1600" i="0" dirty="0">
                <a:solidFill>
                  <a:srgbClr val="000000"/>
                </a:solidFill>
                <a:effectLst/>
                <a:latin typeface="Red Hat Display"/>
              </a:rPr>
              <a:t>Todos los usuarios finales que administren el sitio web deben tener conocimientos básicos de informática.</a:t>
            </a:r>
            <a:r>
              <a:rPr lang="es-NI" sz="1600" dirty="0">
                <a:latin typeface="Bookman Old Style" panose="02050604050505020204" pitchFamily="18" charset="0"/>
              </a:rPr>
              <a:t>  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NI" sz="1600" dirty="0">
                <a:latin typeface="Bookman Old Style" panose="02050604050505020204" pitchFamily="18" charset="0"/>
              </a:rPr>
              <a:t>Realizar el debido mantenimiento de la base de datos para obtener un rendimiento óptimo de la aplicación.</a:t>
            </a:r>
          </a:p>
        </p:txBody>
      </p:sp>
    </p:spTree>
    <p:extLst>
      <p:ext uri="{BB962C8B-B14F-4D97-AF65-F5344CB8AC3E}">
        <p14:creationId xmlns:p14="http://schemas.microsoft.com/office/powerpoint/2010/main" val="390918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0285E724-C882-44FD-B1B1-EEF5FEF93E92}"/>
              </a:ext>
            </a:extLst>
          </p:cNvPr>
          <p:cNvSpPr/>
          <p:nvPr/>
        </p:nvSpPr>
        <p:spPr>
          <a:xfrm>
            <a:off x="2729252" y="814712"/>
            <a:ext cx="563166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000" b="1" dirty="0">
                <a:latin typeface="Britannic Bold" panose="020B0903060703020204" pitchFamily="34" charset="0"/>
              </a:rPr>
              <a:t>Gracias por su atención</a:t>
            </a:r>
            <a:endParaRPr lang="es-NI" sz="3000" dirty="0">
              <a:latin typeface="Britannic Bold" panose="020B0903060703020204" pitchFamily="34" charset="0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4135853" y="2665927"/>
            <a:ext cx="729581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NI" sz="4000" b="1" dirty="0">
                <a:latin typeface="Bookman Old Style" panose="02050604050505020204" pitchFamily="18" charset="0"/>
              </a:rPr>
              <a:t>Aplicación web para el  sistema de control de inventario y facturación para librería.</a:t>
            </a:r>
            <a:endParaRPr lang="es-NI" sz="4000" b="1" dirty="0"/>
          </a:p>
        </p:txBody>
      </p:sp>
      <p:pic>
        <p:nvPicPr>
          <p:cNvPr id="9" name="Imagen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37" y="1755600"/>
            <a:ext cx="3156686" cy="334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46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133" y="92267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4455156" y="488071"/>
            <a:ext cx="32120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Introducción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846169" y="2192061"/>
            <a:ext cx="9666514" cy="1477328"/>
          </a:xfrm>
          <a:prstGeom prst="rect">
            <a:avLst/>
          </a:prstGeom>
        </p:spPr>
        <p:txBody>
          <a:bodyPr wrap="square" lIns="90000">
            <a:spAutoFit/>
          </a:bodyPr>
          <a:lstStyle/>
          <a:p>
            <a:pPr algn="just"/>
            <a:r>
              <a:rPr lang="es-ES" b="1" dirty="0">
                <a:latin typeface="Bookman Old Style" panose="02050604050505020204" pitchFamily="18" charset="0"/>
              </a:rPr>
              <a:t> El sistema de control de inventario y facturación</a:t>
            </a:r>
            <a:r>
              <a:rPr lang="es-ES" dirty="0">
                <a:latin typeface="Bookman Old Style" panose="02050604050505020204" pitchFamily="18" charset="0"/>
              </a:rPr>
              <a:t> para las librerías es una herramienta fundamental, para cualquiera de este tipo que quiera optimizar sus operaciones, tener una gestión de datos algo más propensa al error, y ofrecer una experiencia cliente insorteable de la competencia. Es un software en línea que moderniza y automatiza los registros manuales de compras y ventas.</a:t>
            </a:r>
          </a:p>
        </p:txBody>
      </p:sp>
    </p:spTree>
    <p:extLst>
      <p:ext uri="{BB962C8B-B14F-4D97-AF65-F5344CB8AC3E}">
        <p14:creationId xmlns:p14="http://schemas.microsoft.com/office/powerpoint/2010/main" val="314742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133" y="92267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4455156" y="488071"/>
            <a:ext cx="32120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dirty="0">
                <a:latin typeface="Britannic Bold" panose="020B0903060703020204" pitchFamily="34" charset="0"/>
              </a:rPr>
              <a:t>O</a:t>
            </a:r>
            <a:r>
              <a:rPr lang="es-NI" sz="3200" dirty="0" err="1">
                <a:latin typeface="Britannic Bold" panose="020B0903060703020204" pitchFamily="34" charset="0"/>
              </a:rPr>
              <a:t>bjetivos</a:t>
            </a:r>
            <a:endParaRPr lang="es-NI" sz="3200" dirty="0">
              <a:latin typeface="Britannic Bold" panose="020B0903060703020204" pitchFamily="34" charset="0"/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896644" y="1756422"/>
            <a:ext cx="9900124" cy="4613507"/>
          </a:xfrm>
          <a:prstGeom prst="rect">
            <a:avLst/>
          </a:prstGeom>
        </p:spPr>
        <p:txBody>
          <a:bodyPr wrap="square" lIns="9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MX" b="1" dirty="0">
                <a:latin typeface="Bookman Old Style" panose="02050604050505020204" pitchFamily="18" charset="0"/>
              </a:rPr>
              <a:t>General</a:t>
            </a:r>
          </a:p>
          <a:p>
            <a:pPr algn="just">
              <a:lnSpc>
                <a:spcPct val="150000"/>
              </a:lnSpc>
            </a:pP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Información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completa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que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te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permitirá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mejorar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la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gestión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de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inventarios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y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facturación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de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tu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librería,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mejorando la eficiencia de los procesos, la toma de decisiones y la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satisfacción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del cliente.</a:t>
            </a:r>
          </a:p>
          <a:p>
            <a:pPr algn="just">
              <a:lnSpc>
                <a:spcPct val="150000"/>
              </a:lnSpc>
            </a:pPr>
            <a:r>
              <a:rPr lang="es-MX" b="1" dirty="0">
                <a:latin typeface="Bookman Old Style" panose="02050604050505020204" pitchFamily="18" charset="0"/>
              </a:rPr>
              <a:t>Específicos</a:t>
            </a:r>
          </a:p>
          <a:p>
            <a:pPr algn="just">
              <a:lnSpc>
                <a:spcPct val="150000"/>
              </a:lnSpc>
            </a:pP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Diseñe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y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desarrolle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software personalizado o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modifique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las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soluciones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existentes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para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satisfacer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las necesidades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únicas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de la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librería.</a:t>
            </a:r>
          </a:p>
          <a:p>
            <a:pPr algn="just">
              <a:lnSpc>
                <a:spcPct val="150000"/>
              </a:lnSpc>
            </a:pP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Cree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una base de datos  para almacenar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información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sobre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productos, clientes, proveedores, ventas y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cambios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de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productos.</a:t>
            </a:r>
          </a:p>
          <a:p>
            <a:pPr algn="just">
              <a:lnSpc>
                <a:spcPct val="150000"/>
              </a:lnSpc>
            </a:pP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Cree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informes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de ventas detallados para analizar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datos</a:t>
            </a:r>
            <a:r>
              <a:rPr lang="es-E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 de </a:t>
            </a:r>
            <a:r>
              <a:rPr lang="es-E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ed Hat Display"/>
              </a:rPr>
              <a:t>rendimiento.</a:t>
            </a:r>
            <a:endParaRPr lang="es-ES" dirty="0"/>
          </a:p>
          <a:p>
            <a:pPr algn="just">
              <a:lnSpc>
                <a:spcPct val="150000"/>
              </a:lnSpc>
            </a:pPr>
            <a:r>
              <a:rPr lang="es-MX" b="1" dirty="0">
                <a:latin typeface="Bookman Old Style" panose="02050604050505020204" pitchFamily="18" charset="0"/>
              </a:rPr>
              <a:t>Nota: los verbos tienen que ser en infinitivo</a:t>
            </a:r>
          </a:p>
          <a:p>
            <a:pPr algn="just">
              <a:lnSpc>
                <a:spcPct val="150000"/>
              </a:lnSpc>
            </a:pPr>
            <a:endParaRPr lang="es-NI" b="1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34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320882" y="505270"/>
            <a:ext cx="54805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Motivación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1662529" y="1775559"/>
            <a:ext cx="9666514" cy="3784754"/>
          </a:xfrm>
          <a:prstGeom prst="rect">
            <a:avLst/>
          </a:prstGeom>
        </p:spPr>
        <p:txBody>
          <a:bodyPr wrap="square" lIns="9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Servicio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más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rápido: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Gracias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al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producto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creado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y digitalizado,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podrás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encontrar cosas más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rápido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y agilizar el proceso de venta.</a:t>
            </a:r>
          </a:p>
          <a:p>
            <a:pPr algn="just">
              <a:lnSpc>
                <a:spcPct val="150000"/>
              </a:lnSpc>
            </a:pPr>
            <a:endParaRPr lang="es-ES" dirty="0">
              <a:solidFill>
                <a:srgbClr val="000000"/>
              </a:solidFill>
              <a:latin typeface="Red Hat Display"/>
            </a:endParaRPr>
          </a:p>
          <a:p>
            <a:pPr algn="just">
              <a:lnSpc>
                <a:spcPct val="150000"/>
              </a:lnSpc>
            </a:pPr>
            <a:r>
              <a:rPr lang="es-ES" b="1" dirty="0"/>
              <a:t>Información precisa:</a:t>
            </a:r>
            <a:r>
              <a:rPr lang="es-ES" dirty="0"/>
              <a:t> El sistema puede proporcionar información detallada sobre los productos, como disponibilidad, precio y características, lo que facilita la toma de decisiones de los clientes.</a:t>
            </a:r>
          </a:p>
          <a:p>
            <a:pPr algn="just">
              <a:lnSpc>
                <a:spcPct val="150000"/>
              </a:lnSpc>
            </a:pPr>
            <a:endParaRPr lang="es-ES" dirty="0">
              <a:solidFill>
                <a:srgbClr val="000000"/>
              </a:solidFill>
              <a:latin typeface="Red Hat Display"/>
            </a:endParaRPr>
          </a:p>
          <a:p>
            <a:pPr algn="just">
              <a:lnSpc>
                <a:spcPct val="150000"/>
              </a:lnSpc>
            </a:pP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El sistema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le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permite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crear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un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informe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de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ventas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detallado,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lo que facilita la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identificación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de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sus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productos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más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populares y los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momentos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en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que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</a:t>
            </a:r>
            <a:r>
              <a:rPr lang="es-ES" b="1" i="0" dirty="0">
                <a:solidFill>
                  <a:srgbClr val="000000"/>
                </a:solidFill>
                <a:effectLst/>
                <a:latin typeface="Red Hat Display"/>
              </a:rPr>
              <a:t>tienen</a:t>
            </a:r>
            <a:r>
              <a:rPr lang="es-ES" b="0" i="0" dirty="0">
                <a:solidFill>
                  <a:srgbClr val="000000"/>
                </a:solidFill>
                <a:effectLst/>
                <a:latin typeface="Red Hat Display"/>
              </a:rPr>
              <a:t> mayor demanda.</a:t>
            </a:r>
            <a:endParaRPr lang="es-ES" dirty="0">
              <a:solidFill>
                <a:srgbClr val="000000"/>
              </a:solidFill>
              <a:latin typeface="Red Hat Display"/>
            </a:endParaRPr>
          </a:p>
          <a:p>
            <a:pPr algn="just">
              <a:lnSpc>
                <a:spcPct val="150000"/>
              </a:lnSpc>
            </a:pPr>
            <a:endParaRPr lang="es-ES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61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320882" y="505270"/>
            <a:ext cx="54805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Metodología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1227908" y="1371918"/>
            <a:ext cx="9666514" cy="460767"/>
          </a:xfrm>
          <a:prstGeom prst="rect">
            <a:avLst/>
          </a:prstGeom>
        </p:spPr>
        <p:txBody>
          <a:bodyPr wrap="square" lIns="9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NI" dirty="0">
                <a:latin typeface="Bookman Old Style" panose="02050604050505020204" pitchFamily="18" charset="0"/>
              </a:rPr>
              <a:t>Explicar el modelo de cascada o el que utilizaron </a:t>
            </a:r>
            <a:endParaRPr lang="es-ES" dirty="0">
              <a:latin typeface="Bookman Old Style" panose="02050604050505020204" pitchFamily="18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07" y="1973621"/>
            <a:ext cx="73628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56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033044" y="458897"/>
            <a:ext cx="605624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Herramientas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D491F7C-F397-4670-B126-1290D7B451D1}"/>
              </a:ext>
            </a:extLst>
          </p:cNvPr>
          <p:cNvSpPr/>
          <p:nvPr/>
        </p:nvSpPr>
        <p:spPr>
          <a:xfrm>
            <a:off x="1852449" y="1415926"/>
            <a:ext cx="794782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NI" b="1" dirty="0">
                <a:latin typeface="Bookman Old Style" panose="02050604050505020204" pitchFamily="18" charset="0"/>
              </a:rPr>
              <a:t>Las herramientas utilizadas para la creación del sistema fueron:</a:t>
            </a:r>
          </a:p>
          <a:p>
            <a:pPr algn="just"/>
            <a:endParaRPr lang="es-NI" dirty="0">
              <a:latin typeface="Bookman Old Style" panose="020506040505050202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NI" dirty="0">
                <a:latin typeface="Britannic Bold" panose="020B0903060703020204" pitchFamily="34" charset="0"/>
              </a:rPr>
              <a:t>Hardware</a:t>
            </a:r>
          </a:p>
          <a:p>
            <a:pPr algn="just"/>
            <a:endParaRPr lang="es-NI" dirty="0">
              <a:latin typeface="Britannic Bold" panose="020B0903060703020204" pitchFamily="34" charset="0"/>
            </a:endParaRPr>
          </a:p>
          <a:p>
            <a:pPr marL="742950" lvl="1" indent="-285750" algn="just">
              <a:buFont typeface="Wingdings" panose="05000000000000000000" pitchFamily="2" charset="2"/>
              <a:buChar char="ü"/>
            </a:pPr>
            <a:r>
              <a:rPr lang="es-NI" dirty="0">
                <a:latin typeface="Bookman Old Style" panose="02050604050505020204" pitchFamily="18" charset="0"/>
              </a:rPr>
              <a:t>1 Laptops,  Windows 10/ 64bits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s-NI" dirty="0">
              <a:latin typeface="Bookman Old Style" panose="020506040505050202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NI" b="1" dirty="0">
                <a:latin typeface="Bookman Old Style" panose="02050604050505020204" pitchFamily="18" charset="0"/>
              </a:rPr>
              <a:t>Software y lenguajes de Programación 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12003C93-F201-4FF8-BDCB-D446B2062F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252" t="69532" r="41793" b="23140"/>
          <a:stretch/>
        </p:blipFill>
        <p:spPr>
          <a:xfrm>
            <a:off x="5492665" y="3418005"/>
            <a:ext cx="645458" cy="672353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39BE46F1-64F3-47ED-ADD1-C44796B24C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034" t="53851" r="27764" b="37063"/>
          <a:stretch/>
        </p:blipFill>
        <p:spPr>
          <a:xfrm>
            <a:off x="6220697" y="5177641"/>
            <a:ext cx="685801" cy="833718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FCAD8659-F36B-4C59-92DA-EF0822FFA1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859" t="66014" r="28939" b="26365"/>
          <a:stretch/>
        </p:blipFill>
        <p:spPr>
          <a:xfrm>
            <a:off x="4401368" y="3432424"/>
            <a:ext cx="765800" cy="780814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A86C5DD5-E818-49E6-8345-16CBB3E1D5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492" t="59306" r="32635" b="31900"/>
          <a:stretch/>
        </p:blipFill>
        <p:spPr>
          <a:xfrm>
            <a:off x="5403560" y="4248589"/>
            <a:ext cx="632013" cy="806823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D475DC1D-51A1-4300-BEF0-3AAF9D6AB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939" t="47173" r="36076" b="44068"/>
          <a:stretch/>
        </p:blipFill>
        <p:spPr>
          <a:xfrm>
            <a:off x="5066931" y="5228839"/>
            <a:ext cx="650454" cy="803750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D9D50C7F-D9DC-4AB2-A1C3-45A98ABCC9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881" t="56976" r="36033" b="36869"/>
          <a:stretch/>
        </p:blipFill>
        <p:spPr>
          <a:xfrm>
            <a:off x="6945363" y="5480064"/>
            <a:ext cx="1156447" cy="564778"/>
          </a:xfrm>
          <a:prstGeom prst="rect">
            <a:avLst/>
          </a:prstGeom>
        </p:spPr>
      </p:pic>
      <p:pic>
        <p:nvPicPr>
          <p:cNvPr id="1026" name="Picture 2" descr="Resultado de imagen para phpexcel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3" t="14430" r="14438" b="24720"/>
          <a:stretch/>
        </p:blipFill>
        <p:spPr bwMode="auto">
          <a:xfrm>
            <a:off x="6463620" y="3528630"/>
            <a:ext cx="1341546" cy="558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css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892" y="4186702"/>
            <a:ext cx="689501" cy="96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139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444" y="4826799"/>
            <a:ext cx="2657847" cy="1495039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413" b="97721" l="9769" r="89717">
                        <a14:foregroundMark x1="32905" y1="18519" x2="17481" y2="72365"/>
                        <a14:foregroundMark x1="24936" y1="46724" x2="11311" y2="40456"/>
                        <a14:foregroundMark x1="15424" y1="39316" x2="17481" y2="37037"/>
                        <a14:foregroundMark x1="42416" y1="9117" x2="82776" y2="35328"/>
                        <a14:foregroundMark x1="83033" y1="36182" x2="82005" y2="76923"/>
                        <a14:foregroundMark x1="81748" y1="77493" x2="63753" y2="97721"/>
                        <a14:foregroundMark x1="63753" y1="97721" x2="18766" y2="72365"/>
                        <a14:foregroundMark x1="59126" y1="49858" x2="59126" y2="49858"/>
                        <a14:foregroundMark x1="82519" y1="58120" x2="49357" y2="57550"/>
                        <a14:foregroundMark x1="59383" y1="31054" x2="57584" y2="34188"/>
                        <a14:foregroundMark x1="57584" y1="34188" x2="57584" y2="34188"/>
                        <a14:foregroundMark x1="56555" y1="36467" x2="46015" y2="49003"/>
                        <a14:foregroundMark x1="18252" y1="44160" x2="15938" y2="70370"/>
                        <a14:foregroundMark x1="15938" y1="70655" x2="49357" y2="97436"/>
                        <a14:foregroundMark x1="31362" y1="85470" x2="31362" y2="85755"/>
                        <a14:foregroundMark x1="32648" y1="84330" x2="20566" y2="81481"/>
                        <a14:foregroundMark x1="19794" y1="72365" x2="34704" y2="48433"/>
                        <a14:foregroundMark x1="33162" y1="51852" x2="31620" y2="43875"/>
                        <a14:foregroundMark x1="25450" y1="45584" x2="26735" y2="43590"/>
                        <a14:foregroundMark x1="25964" y1="46154" x2="49871" y2="21083"/>
                        <a14:foregroundMark x1="36504" y1="35613" x2="65553" y2="30199"/>
                        <a14:foregroundMark x1="66067" y1="41595" x2="78149" y2="54416"/>
                        <a14:foregroundMark x1="51414" y1="41595" x2="64781" y2="52707"/>
                        <a14:foregroundMark x1="66581" y1="35328" x2="85090" y2="40741"/>
                        <a14:foregroundMark x1="37532" y1="26781" x2="43959" y2="22222"/>
                        <a14:foregroundMark x1="26992" y1="71225" x2="68380" y2="80627"/>
                        <a14:foregroundMark x1="34704" y1="77208" x2="84062" y2="65527"/>
                        <a14:foregroundMark x1="43959" y1="54131" x2="50900" y2="69516"/>
                        <a14:foregroundMark x1="41902" y1="52422" x2="47558" y2="76353"/>
                        <a14:foregroundMark x1="46015" y1="81481" x2="71465" y2="8518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65072" y="4137614"/>
            <a:ext cx="886788" cy="80016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243" y="3910419"/>
            <a:ext cx="1036806" cy="96086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169" y="4670297"/>
            <a:ext cx="1882095" cy="941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2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033044" y="485991"/>
            <a:ext cx="605624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Funcionalidad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29B64CD-739E-46CB-A85F-C52D81DCCA13}"/>
              </a:ext>
            </a:extLst>
          </p:cNvPr>
          <p:cNvSpPr/>
          <p:nvPr/>
        </p:nvSpPr>
        <p:spPr>
          <a:xfrm>
            <a:off x="1722782" y="1578958"/>
            <a:ext cx="7832035" cy="3461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NI" b="1" dirty="0">
                <a:latin typeface="Bookman Old Style" panose="02050604050505020204" pitchFamily="18" charset="0"/>
              </a:rPr>
              <a:t>Funcionalidades del sistema:</a:t>
            </a:r>
          </a:p>
          <a:p>
            <a:pPr algn="just">
              <a:lnSpc>
                <a:spcPct val="150000"/>
              </a:lnSpc>
            </a:pPr>
            <a:endParaRPr lang="es-NI" sz="400" b="1" dirty="0">
              <a:latin typeface="Bookman Old Style" panose="020506040505050202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NI" dirty="0">
                <a:latin typeface="Bookman Old Style" panose="02050604050505020204" pitchFamily="18" charset="0"/>
              </a:rPr>
              <a:t>Tenemos la parte de los módulos de los proveedores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NI" dirty="0">
                <a:latin typeface="Bookman Old Style" panose="02050604050505020204" pitchFamily="18" charset="0"/>
              </a:rPr>
              <a:t>Módulo de productos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NI" dirty="0">
                <a:latin typeface="Bookman Old Style" panose="02050604050505020204" pitchFamily="18" charset="0"/>
              </a:rPr>
              <a:t>Módulo de facturación y ventas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NI" dirty="0">
                <a:latin typeface="Bookman Old Style" panose="02050604050505020204" pitchFamily="18" charset="0"/>
              </a:rPr>
              <a:t> Módulo de usuario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NI" dirty="0">
                <a:latin typeface="Bookman Old Style" panose="02050604050505020204" pitchFamily="18" charset="0"/>
              </a:rPr>
              <a:t>Respaldo y restauración de la base de datos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NI" dirty="0">
                <a:latin typeface="Bookman Old Style" panose="02050604050505020204" pitchFamily="18" charset="0"/>
              </a:rPr>
              <a:t>Módulo de ventas como el rol de vendedor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NI" dirty="0">
                <a:latin typeface="Bookman Old Style" panose="02050604050505020204" pitchFamily="18" charset="0"/>
              </a:rPr>
              <a:t>Módulo de inventario</a:t>
            </a:r>
          </a:p>
        </p:txBody>
      </p:sp>
    </p:spTree>
    <p:extLst>
      <p:ext uri="{BB962C8B-B14F-4D97-AF65-F5344CB8AC3E}">
        <p14:creationId xmlns:p14="http://schemas.microsoft.com/office/powerpoint/2010/main" val="282442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320882" y="505270"/>
            <a:ext cx="54805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Modelo de Datos</a:t>
            </a:r>
          </a:p>
        </p:txBody>
      </p:sp>
      <p:pic>
        <p:nvPicPr>
          <p:cNvPr id="4" name="Imagen 3" descr="Una captura de pantalla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7E800D4C-B80A-B7DE-7B66-FA05C9A6A1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530" y="1530239"/>
            <a:ext cx="5938940" cy="433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48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496" y="79204"/>
            <a:ext cx="879915" cy="1138714"/>
          </a:xfrm>
          <a:prstGeom prst="rect">
            <a:avLst/>
          </a:prstGeom>
          <a:effectLst>
            <a:outerShdw dist="50800" dir="5400000" sx="200000" sy="200000" algn="ctr" rotWithShape="0">
              <a:schemeClr val="accent3">
                <a:lumMod val="20000"/>
                <a:lumOff val="80000"/>
                <a:alpha val="0"/>
              </a:schemeClr>
            </a:outerShdw>
            <a:reflection stA="0" endPos="65000" dir="5400000" sy="-100000" algn="bl" rotWithShape="0"/>
          </a:effectLst>
        </p:spPr>
      </p:pic>
      <p:cxnSp>
        <p:nvCxnSpPr>
          <p:cNvPr id="11" name="Conector recto 10"/>
          <p:cNvCxnSpPr/>
          <p:nvPr/>
        </p:nvCxnSpPr>
        <p:spPr>
          <a:xfrm>
            <a:off x="2024743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715692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7406641" y="1230981"/>
            <a:ext cx="2690949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3320882" y="505270"/>
            <a:ext cx="54805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NI" sz="3200" dirty="0">
                <a:latin typeface="Britannic Bold" panose="020B0903060703020204" pitchFamily="34" charset="0"/>
              </a:rPr>
              <a:t>Diseño Arquitectónico</a:t>
            </a:r>
          </a:p>
        </p:txBody>
      </p:sp>
      <p:sp>
        <p:nvSpPr>
          <p:cNvPr id="58" name="Rectangle 52">
            <a:extLst>
              <a:ext uri="{FF2B5EF4-FFF2-40B4-BE49-F238E27FC236}">
                <a16:creationId xmlns:a16="http://schemas.microsoft.com/office/drawing/2014/main" id="{8EBD8DF9-3AD0-478A-BE95-776B74F004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172940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NI"/>
          </a:p>
        </p:txBody>
      </p:sp>
      <p:sp>
        <p:nvSpPr>
          <p:cNvPr id="59" name="Rectangle 53">
            <a:extLst>
              <a:ext uri="{FF2B5EF4-FFF2-40B4-BE49-F238E27FC236}">
                <a16:creationId xmlns:a16="http://schemas.microsoft.com/office/drawing/2014/main" id="{1416C357-6779-4154-A24D-FBA964238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218660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NI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     </a:t>
            </a:r>
            <a:endParaRPr kumimoji="0" lang="es-NI" altLang="es-NI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NI" altLang="es-NI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0" name="Rectangle 75">
            <a:extLst>
              <a:ext uri="{FF2B5EF4-FFF2-40B4-BE49-F238E27FC236}">
                <a16:creationId xmlns:a16="http://schemas.microsoft.com/office/drawing/2014/main" id="{80A2B427-24DC-432E-B497-40AF9FA352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218660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NI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736" y="1371918"/>
            <a:ext cx="8397127" cy="427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5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5864</TotalTime>
  <Words>596</Words>
  <Application>Microsoft Office PowerPoint</Application>
  <PresentationFormat>Panorámica</PresentationFormat>
  <Paragraphs>73</Paragraphs>
  <Slides>15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3" baseType="lpstr">
      <vt:lpstr>Arial</vt:lpstr>
      <vt:lpstr>Bookman Old Style</vt:lpstr>
      <vt:lpstr>Britannic Bold</vt:lpstr>
      <vt:lpstr>Calibri</vt:lpstr>
      <vt:lpstr>Calibri Light</vt:lpstr>
      <vt:lpstr>Red Hat Display</vt:lpstr>
      <vt:lpstr>Wingdings</vt:lpstr>
      <vt:lpstr>Retrospección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cairo moreno</dc:creator>
  <cp:lastModifiedBy>Courthney Alfred Len</cp:lastModifiedBy>
  <cp:revision>133</cp:revision>
  <dcterms:created xsi:type="dcterms:W3CDTF">2017-11-10T16:03:14Z</dcterms:created>
  <dcterms:modified xsi:type="dcterms:W3CDTF">2024-10-13T04:02:41Z</dcterms:modified>
</cp:coreProperties>
</file>

<file path=docProps/thumbnail.jpeg>
</file>